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</p:sldIdLst>
  <p:sldSz cx="12801600" cy="9601200" type="A3"/>
  <p:notesSz cx="9926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1BE739C-BFBC-E391-1823-D1C90A3D56A6}" name="Sil Lanckriet" initials="SL" userId="S::sil.lanckriet@climatelab.be::47ad10e1-da10-42a5-b864-d42da6ab026e" providerId="AD"/>
  <p188:author id="{4344AED3-D5C2-C86A-4C6C-34AE72D4ECDE}" name="Jade Timperman" initials="" userId="S::Jade.Timperman@climatelab.be::61524935-7e40-4cab-8456-24da4ad8a44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E7B379"/>
    <a:srgbClr val="EDC79D"/>
    <a:srgbClr val="F7E7D5"/>
    <a:srgbClr val="F9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61" autoAdjust="0"/>
    <p:restoredTop sz="94660"/>
  </p:normalViewPr>
  <p:slideViewPr>
    <p:cSldViewPr snapToGrid="0">
      <p:cViewPr varScale="1">
        <p:scale>
          <a:sx n="80" d="100"/>
          <a:sy n="80" d="100"/>
        </p:scale>
        <p:origin x="1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8992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2322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796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887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2867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29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51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054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777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310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359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E0B5-2BD9-443F-8807-2C63A51DA298}" type="datetimeFigureOut">
              <a:rPr lang="nl-BE" smtClean="0"/>
              <a:t>8/05/2024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52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hthoek 188">
            <a:extLst>
              <a:ext uri="{FF2B5EF4-FFF2-40B4-BE49-F238E27FC236}">
                <a16:creationId xmlns:a16="http://schemas.microsoft.com/office/drawing/2014/main" id="{A79D0E53-E576-BDB3-BD6A-F1B4EFE08FC6}"/>
              </a:ext>
            </a:extLst>
          </p:cNvPr>
          <p:cNvSpPr/>
          <p:nvPr/>
        </p:nvSpPr>
        <p:spPr>
          <a:xfrm>
            <a:off x="370195" y="768971"/>
            <a:ext cx="7246042" cy="5837970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8" name="Rechthoek 137">
            <a:extLst>
              <a:ext uri="{FF2B5EF4-FFF2-40B4-BE49-F238E27FC236}">
                <a16:creationId xmlns:a16="http://schemas.microsoft.com/office/drawing/2014/main" id="{E6301325-57FC-E67A-64A5-358DB575FF3F}"/>
              </a:ext>
            </a:extLst>
          </p:cNvPr>
          <p:cNvSpPr/>
          <p:nvPr/>
        </p:nvSpPr>
        <p:spPr>
          <a:xfrm>
            <a:off x="9318398" y="4248651"/>
            <a:ext cx="3036912" cy="16539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0" name="Rechthoek 139">
            <a:extLst>
              <a:ext uri="{FF2B5EF4-FFF2-40B4-BE49-F238E27FC236}">
                <a16:creationId xmlns:a16="http://schemas.microsoft.com/office/drawing/2014/main" id="{D49B9C1F-13DA-D3DD-864F-0D80D22159D3}"/>
              </a:ext>
            </a:extLst>
          </p:cNvPr>
          <p:cNvSpPr/>
          <p:nvPr/>
        </p:nvSpPr>
        <p:spPr>
          <a:xfrm>
            <a:off x="9612047" y="5114550"/>
            <a:ext cx="1837489" cy="617276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chemeClr val="lt1"/>
              </a:solidFill>
            </a:endParaRPr>
          </a:p>
        </p:txBody>
      </p:sp>
      <p:sp>
        <p:nvSpPr>
          <p:cNvPr id="139" name="Rechthoek 138">
            <a:extLst>
              <a:ext uri="{FF2B5EF4-FFF2-40B4-BE49-F238E27FC236}">
                <a16:creationId xmlns:a16="http://schemas.microsoft.com/office/drawing/2014/main" id="{DBCE5EEA-86FC-8A50-B519-1DAE8FA21B47}"/>
              </a:ext>
            </a:extLst>
          </p:cNvPr>
          <p:cNvSpPr/>
          <p:nvPr/>
        </p:nvSpPr>
        <p:spPr>
          <a:xfrm>
            <a:off x="9612047" y="4409714"/>
            <a:ext cx="1818836" cy="566091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2" name="Rechthoek 131">
            <a:extLst>
              <a:ext uri="{FF2B5EF4-FFF2-40B4-BE49-F238E27FC236}">
                <a16:creationId xmlns:a16="http://schemas.microsoft.com/office/drawing/2014/main" id="{A2191322-33E3-6247-71CE-D40161E1C43D}"/>
              </a:ext>
            </a:extLst>
          </p:cNvPr>
          <p:cNvSpPr/>
          <p:nvPr/>
        </p:nvSpPr>
        <p:spPr>
          <a:xfrm>
            <a:off x="10828819" y="1694688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1" name="Rechthoek 130">
            <a:extLst>
              <a:ext uri="{FF2B5EF4-FFF2-40B4-BE49-F238E27FC236}">
                <a16:creationId xmlns:a16="http://schemas.microsoft.com/office/drawing/2014/main" id="{2F77F96E-0526-7C28-7F2B-04537FAE80FD}"/>
              </a:ext>
            </a:extLst>
          </p:cNvPr>
          <p:cNvSpPr/>
          <p:nvPr/>
        </p:nvSpPr>
        <p:spPr>
          <a:xfrm>
            <a:off x="8702044" y="2066051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0" name="Rechthoek 109">
            <a:extLst>
              <a:ext uri="{FF2B5EF4-FFF2-40B4-BE49-F238E27FC236}">
                <a16:creationId xmlns:a16="http://schemas.microsoft.com/office/drawing/2014/main" id="{9FFFA061-A797-11C2-A777-68A5E6C65A61}"/>
              </a:ext>
            </a:extLst>
          </p:cNvPr>
          <p:cNvSpPr/>
          <p:nvPr/>
        </p:nvSpPr>
        <p:spPr>
          <a:xfrm>
            <a:off x="364911" y="6826082"/>
            <a:ext cx="7246042" cy="2539269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5" name="Rechthoek 54">
            <a:extLst>
              <a:ext uri="{FF2B5EF4-FFF2-40B4-BE49-F238E27FC236}">
                <a16:creationId xmlns:a16="http://schemas.microsoft.com/office/drawing/2014/main" id="{7C9D7D28-1243-E12B-C0D5-E66C4677E49C}"/>
              </a:ext>
            </a:extLst>
          </p:cNvPr>
          <p:cNvSpPr/>
          <p:nvPr/>
        </p:nvSpPr>
        <p:spPr>
          <a:xfrm>
            <a:off x="4675304" y="4214799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14A6C614-4189-A82B-7A6B-D02DE3763015}"/>
              </a:ext>
            </a:extLst>
          </p:cNvPr>
          <p:cNvSpPr/>
          <p:nvPr/>
        </p:nvSpPr>
        <p:spPr>
          <a:xfrm>
            <a:off x="604008" y="8174925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C56AC1B0-91B5-693E-B24E-7FAC9F5226CF}"/>
              </a:ext>
            </a:extLst>
          </p:cNvPr>
          <p:cNvSpPr/>
          <p:nvPr/>
        </p:nvSpPr>
        <p:spPr>
          <a:xfrm>
            <a:off x="1968609" y="8176919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9EA03F71-3D76-3610-05DA-8C05E2B06FEE}"/>
              </a:ext>
            </a:extLst>
          </p:cNvPr>
          <p:cNvSpPr/>
          <p:nvPr/>
        </p:nvSpPr>
        <p:spPr>
          <a:xfrm>
            <a:off x="616736" y="7214531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1" name="Rechthoek 50">
            <a:extLst>
              <a:ext uri="{FF2B5EF4-FFF2-40B4-BE49-F238E27FC236}">
                <a16:creationId xmlns:a16="http://schemas.microsoft.com/office/drawing/2014/main" id="{9C4BA4D2-622D-50FD-8BB2-AF5CC591BCB7}"/>
              </a:ext>
            </a:extLst>
          </p:cNvPr>
          <p:cNvSpPr/>
          <p:nvPr/>
        </p:nvSpPr>
        <p:spPr>
          <a:xfrm>
            <a:off x="1942856" y="4214799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2" name="Rechthoek 81">
            <a:extLst>
              <a:ext uri="{FF2B5EF4-FFF2-40B4-BE49-F238E27FC236}">
                <a16:creationId xmlns:a16="http://schemas.microsoft.com/office/drawing/2014/main" id="{B441C3E3-24F0-C687-968C-F3FCD5D8FCAB}"/>
              </a:ext>
            </a:extLst>
          </p:cNvPr>
          <p:cNvSpPr/>
          <p:nvPr/>
        </p:nvSpPr>
        <p:spPr>
          <a:xfrm>
            <a:off x="6041115" y="2315003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2F1A0B9C-ABCD-06EA-2968-B0E6C7D7FAEC}"/>
              </a:ext>
            </a:extLst>
          </p:cNvPr>
          <p:cNvSpPr/>
          <p:nvPr/>
        </p:nvSpPr>
        <p:spPr>
          <a:xfrm>
            <a:off x="3309080" y="2320665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CF22187D-38B1-60B8-304E-DB6DCD0A4934}"/>
              </a:ext>
            </a:extLst>
          </p:cNvPr>
          <p:cNvSpPr/>
          <p:nvPr/>
        </p:nvSpPr>
        <p:spPr>
          <a:xfrm>
            <a:off x="1942856" y="2321157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1A4F6BE-4A3B-8939-BD9E-8CFC6A20768A}"/>
              </a:ext>
            </a:extLst>
          </p:cNvPr>
          <p:cNvSpPr txBox="1"/>
          <p:nvPr/>
        </p:nvSpPr>
        <p:spPr>
          <a:xfrm>
            <a:off x="1960264" y="8358205"/>
            <a:ext cx="12656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C2: Number of seedlings planted in communal gardens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5881A45-9BD6-69B7-16C4-9CD21E2A3EB0}"/>
              </a:ext>
            </a:extLst>
          </p:cNvPr>
          <p:cNvSpPr txBox="1"/>
          <p:nvPr/>
        </p:nvSpPr>
        <p:spPr>
          <a:xfrm>
            <a:off x="633480" y="8388988"/>
            <a:ext cx="12456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C1: Number of seedlings planted in home orchards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398D22A-6020-525F-DBDB-90764BA53401}"/>
              </a:ext>
            </a:extLst>
          </p:cNvPr>
          <p:cNvSpPr txBox="1"/>
          <p:nvPr/>
        </p:nvSpPr>
        <p:spPr>
          <a:xfrm>
            <a:off x="565502" y="2042032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Annual indicators</a:t>
            </a:r>
            <a:endParaRPr lang="nl-BE" sz="7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4EF4DCD-E846-01E9-91BA-A196591B40D0}"/>
              </a:ext>
            </a:extLst>
          </p:cNvPr>
          <p:cNvSpPr txBox="1"/>
          <p:nvPr/>
        </p:nvSpPr>
        <p:spPr>
          <a:xfrm>
            <a:off x="1919292" y="2488642"/>
            <a:ext cx="1257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P3: Yearly implementation of the fire management activities where necessary to protect seedlings. 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454D7E1-8E5A-F0E5-DC04-1817F133FA97}"/>
              </a:ext>
            </a:extLst>
          </p:cNvPr>
          <p:cNvSpPr txBox="1"/>
          <p:nvPr/>
        </p:nvSpPr>
        <p:spPr>
          <a:xfrm>
            <a:off x="584960" y="6936735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5 yearly indicators</a:t>
            </a:r>
            <a:endParaRPr lang="nl-BE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28572D7A-C3AD-8FF7-AB74-167B420F52EA}"/>
              </a:ext>
            </a:extLst>
          </p:cNvPr>
          <p:cNvSpPr txBox="1"/>
          <p:nvPr/>
        </p:nvSpPr>
        <p:spPr>
          <a:xfrm>
            <a:off x="3323231" y="2484408"/>
            <a:ext cx="125730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P4: Yearly implementation of the protection activities against livestock where necessary and evaluation of effectiveness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3EE64C2B-9BD7-5921-76BE-2DC8259A8747}"/>
              </a:ext>
            </a:extLst>
          </p:cNvPr>
          <p:cNvSpPr/>
          <p:nvPr/>
        </p:nvSpPr>
        <p:spPr>
          <a:xfrm>
            <a:off x="3309080" y="4214799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54E39FCF-2E6C-51FC-E595-CB8EBFE48354}"/>
              </a:ext>
            </a:extLst>
          </p:cNvPr>
          <p:cNvSpPr/>
          <p:nvPr/>
        </p:nvSpPr>
        <p:spPr>
          <a:xfrm>
            <a:off x="3323231" y="8171863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C89BEF42-4DAF-72CB-2286-104263CB102D}"/>
              </a:ext>
            </a:extLst>
          </p:cNvPr>
          <p:cNvSpPr/>
          <p:nvPr/>
        </p:nvSpPr>
        <p:spPr>
          <a:xfrm>
            <a:off x="576632" y="2321933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D35B0ADE-790D-CFC6-0948-FF86B6E8BBA7}"/>
              </a:ext>
            </a:extLst>
          </p:cNvPr>
          <p:cNvSpPr/>
          <p:nvPr/>
        </p:nvSpPr>
        <p:spPr>
          <a:xfrm>
            <a:off x="576632" y="3268366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0421AAA-D420-13EB-BCB2-79E5B4BA8CE1}"/>
              </a:ext>
            </a:extLst>
          </p:cNvPr>
          <p:cNvSpPr txBox="1"/>
          <p:nvPr/>
        </p:nvSpPr>
        <p:spPr>
          <a:xfrm>
            <a:off x="3333050" y="8358205"/>
            <a:ext cx="124748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C3: Number of seeds planted via direct seeding</a:t>
            </a:r>
            <a:r>
              <a:rPr lang="nl-BE" sz="700" dirty="0">
                <a:latin typeface="Calibri" panose="020F0502020204030204" pitchFamily="34" charset="0"/>
              </a:rPr>
              <a:t> in communal gardens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6D4EA68C-D84F-536C-1F53-9737E51C1F23}"/>
              </a:ext>
            </a:extLst>
          </p:cNvPr>
          <p:cNvSpPr txBox="1"/>
          <p:nvPr/>
        </p:nvSpPr>
        <p:spPr>
          <a:xfrm>
            <a:off x="580967" y="2458560"/>
            <a:ext cx="125730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P1: Area community land undergoing communal garden planting via direct seeding and seedling plantation per year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5B90ECEF-9AF9-D1C2-6881-600C640A5F35}"/>
              </a:ext>
            </a:extLst>
          </p:cNvPr>
          <p:cNvSpPr txBox="1"/>
          <p:nvPr/>
        </p:nvSpPr>
        <p:spPr>
          <a:xfrm>
            <a:off x="579986" y="3393010"/>
            <a:ext cx="125729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P9: tree seedlings planted per hectare in home orchard planting areas per year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60BFAF49-B390-42AE-B150-8076ECA414CB}"/>
              </a:ext>
            </a:extLst>
          </p:cNvPr>
          <p:cNvSpPr txBox="1"/>
          <p:nvPr/>
        </p:nvSpPr>
        <p:spPr>
          <a:xfrm>
            <a:off x="1952769" y="4241627"/>
            <a:ext cx="1257299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latin typeface="Calibri" panose="020F0502020204030204" pitchFamily="34" charset="0"/>
                <a:ea typeface="Calibri" panose="020F0502020204030204" pitchFamily="34" charset="0"/>
              </a:rPr>
              <a:t>L1: </a:t>
            </a:r>
            <a:r>
              <a:rPr lang="en-US" sz="700" dirty="0">
                <a:latin typeface="Calibri" panose="020F0502020204030204" pitchFamily="34" charset="0"/>
              </a:rPr>
              <a:t>% female and presence of all ethnic groups including </a:t>
            </a:r>
            <a:r>
              <a:rPr lang="en-US" sz="700" dirty="0" err="1">
                <a:latin typeface="Calibri" panose="020F0502020204030204" pitchFamily="34" charset="0"/>
              </a:rPr>
              <a:t>Mbororo</a:t>
            </a:r>
            <a:r>
              <a:rPr lang="en-US" sz="700" dirty="0">
                <a:latin typeface="Calibri" panose="020F0502020204030204" pitchFamily="34" charset="0"/>
              </a:rPr>
              <a:t> if relevant during the meetings of Plan Vivo committees and General Annual Meeting in the community.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6C62E31F-2618-AF35-E492-930679CBA7DF}"/>
              </a:ext>
            </a:extLst>
          </p:cNvPr>
          <p:cNvSpPr txBox="1"/>
          <p:nvPr/>
        </p:nvSpPr>
        <p:spPr>
          <a:xfrm>
            <a:off x="3320885" y="4407575"/>
            <a:ext cx="1257300" cy="548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L2: </a:t>
            </a:r>
            <a:r>
              <a:rPr lang="en-US" sz="700" dirty="0" err="1">
                <a:latin typeface="Calibri" panose="020F0502020204030204" pitchFamily="34" charset="0"/>
              </a:rPr>
              <a:t>Organised</a:t>
            </a:r>
            <a:r>
              <a:rPr lang="en-US" sz="700" dirty="0">
                <a:latin typeface="Calibri" panose="020F0502020204030204" pitchFamily="34" charset="0"/>
              </a:rPr>
              <a:t> trainings on agroforestry, ecosystem awareness or apiculture and NTFPs. 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53" name="Rechthoek 52">
            <a:extLst>
              <a:ext uri="{FF2B5EF4-FFF2-40B4-BE49-F238E27FC236}">
                <a16:creationId xmlns:a16="http://schemas.microsoft.com/office/drawing/2014/main" id="{B10779E7-DD0E-7431-5B3F-57CEFF5B5251}"/>
              </a:ext>
            </a:extLst>
          </p:cNvPr>
          <p:cNvSpPr/>
          <p:nvPr/>
        </p:nvSpPr>
        <p:spPr>
          <a:xfrm>
            <a:off x="1942856" y="3267978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829B5B65-1C3B-062A-A336-977F687BE6F4}"/>
              </a:ext>
            </a:extLst>
          </p:cNvPr>
          <p:cNvSpPr txBox="1"/>
          <p:nvPr/>
        </p:nvSpPr>
        <p:spPr>
          <a:xfrm>
            <a:off x="4725009" y="4457050"/>
            <a:ext cx="1228725" cy="433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L3: </a:t>
            </a:r>
            <a:r>
              <a:rPr lang="en-US" sz="700" dirty="0">
                <a:latin typeface="Calibri" panose="020F0502020204030204" pitchFamily="34" charset="0"/>
              </a:rPr>
              <a:t>Socioenvironmental investments in the project areas 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92C21AF9-4174-23E8-C354-BFA4934A9239}"/>
              </a:ext>
            </a:extLst>
          </p:cNvPr>
          <p:cNvSpPr txBox="1"/>
          <p:nvPr/>
        </p:nvSpPr>
        <p:spPr>
          <a:xfrm>
            <a:off x="660336" y="7270121"/>
            <a:ext cx="1238249" cy="778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L4: </a:t>
            </a:r>
            <a:r>
              <a:rPr lang="en-US" sz="700" dirty="0">
                <a:latin typeface="Calibri" panose="020F0502020204030204" pitchFamily="34" charset="0"/>
              </a:rPr>
              <a:t>Volume of fruit produced (e.g. avocado, mango, … ) by smallholder as well as the volume of other crops (e.g. manioc, maize, …) produced by the same smallholder. 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60" name="Rechthoek 59">
            <a:extLst>
              <a:ext uri="{FF2B5EF4-FFF2-40B4-BE49-F238E27FC236}">
                <a16:creationId xmlns:a16="http://schemas.microsoft.com/office/drawing/2014/main" id="{E47C5A46-3817-9C62-AE05-EC0E476805D3}"/>
              </a:ext>
            </a:extLst>
          </p:cNvPr>
          <p:cNvSpPr/>
          <p:nvPr/>
        </p:nvSpPr>
        <p:spPr>
          <a:xfrm>
            <a:off x="576632" y="1081683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B4A58D3B-FCE0-DB45-0F31-E97B188E6EF8}"/>
              </a:ext>
            </a:extLst>
          </p:cNvPr>
          <p:cNvSpPr txBox="1"/>
          <p:nvPr/>
        </p:nvSpPr>
        <p:spPr>
          <a:xfrm>
            <a:off x="594122" y="1264321"/>
            <a:ext cx="123862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C5: </a:t>
            </a:r>
            <a:r>
              <a:rPr lang="en-US" sz="700" dirty="0">
                <a:latin typeface="Calibri" panose="020F0502020204030204" pitchFamily="34" charset="0"/>
              </a:rPr>
              <a:t>Number of observations of uncontrolled fires and damage through livestock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ADF941E8-9E49-A26F-DEFC-9DDBDE51F95F}"/>
              </a:ext>
            </a:extLst>
          </p:cNvPr>
          <p:cNvSpPr txBox="1"/>
          <p:nvPr/>
        </p:nvSpPr>
        <p:spPr>
          <a:xfrm>
            <a:off x="565502" y="840239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Field follow-up (annual)</a:t>
            </a:r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07E2452C-8227-DC32-96F5-05B7C2001BBD}"/>
              </a:ext>
            </a:extLst>
          </p:cNvPr>
          <p:cNvSpPr txBox="1"/>
          <p:nvPr/>
        </p:nvSpPr>
        <p:spPr>
          <a:xfrm>
            <a:off x="607381" y="5279414"/>
            <a:ext cx="191674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Milestone based indicators (agroforestry)</a:t>
            </a:r>
            <a:endParaRPr lang="nl-BE" dirty="0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3AAA63B3-9875-DAAC-83A3-D921C9DB62C6}"/>
              </a:ext>
            </a:extLst>
          </p:cNvPr>
          <p:cNvSpPr/>
          <p:nvPr/>
        </p:nvSpPr>
        <p:spPr>
          <a:xfrm>
            <a:off x="588331" y="5559315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F5BAB67C-AA67-D25F-21A5-573ECBE780CA}"/>
              </a:ext>
            </a:extLst>
          </p:cNvPr>
          <p:cNvSpPr txBox="1"/>
          <p:nvPr/>
        </p:nvSpPr>
        <p:spPr>
          <a:xfrm>
            <a:off x="579986" y="5695942"/>
            <a:ext cx="12656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C4: Long term survival rate of planting activities in the project areas together with AGB measurements. </a:t>
            </a:r>
            <a:r>
              <a:rPr lang="nl-BE" sz="700" dirty="0"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66" name="Rechthoek 65">
            <a:extLst>
              <a:ext uri="{FF2B5EF4-FFF2-40B4-BE49-F238E27FC236}">
                <a16:creationId xmlns:a16="http://schemas.microsoft.com/office/drawing/2014/main" id="{0276AFFA-B6E4-005F-1933-E515923491A1}"/>
              </a:ext>
            </a:extLst>
          </p:cNvPr>
          <p:cNvSpPr/>
          <p:nvPr/>
        </p:nvSpPr>
        <p:spPr>
          <a:xfrm>
            <a:off x="1952769" y="5559315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7" name="Tekstvak 66">
            <a:extLst>
              <a:ext uri="{FF2B5EF4-FFF2-40B4-BE49-F238E27FC236}">
                <a16:creationId xmlns:a16="http://schemas.microsoft.com/office/drawing/2014/main" id="{084755BA-BD06-A298-AD20-09C9E5BF4386}"/>
              </a:ext>
            </a:extLst>
          </p:cNvPr>
          <p:cNvSpPr txBox="1"/>
          <p:nvPr/>
        </p:nvSpPr>
        <p:spPr>
          <a:xfrm>
            <a:off x="1984936" y="5695942"/>
            <a:ext cx="1257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E1: </a:t>
            </a:r>
            <a:r>
              <a:rPr lang="en-US" sz="700" dirty="0">
                <a:latin typeface="Calibri" panose="020F0502020204030204" pitchFamily="34" charset="0"/>
              </a:rPr>
              <a:t>Average Above Ground Biomass in agroforestry plots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8" name="Rechthoek 67">
            <a:extLst>
              <a:ext uri="{FF2B5EF4-FFF2-40B4-BE49-F238E27FC236}">
                <a16:creationId xmlns:a16="http://schemas.microsoft.com/office/drawing/2014/main" id="{8E5E058C-17C8-F6EA-58AD-01196D8510AC}"/>
              </a:ext>
            </a:extLst>
          </p:cNvPr>
          <p:cNvSpPr/>
          <p:nvPr/>
        </p:nvSpPr>
        <p:spPr>
          <a:xfrm>
            <a:off x="4674644" y="7209502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9" name="Tekstvak 68">
            <a:extLst>
              <a:ext uri="{FF2B5EF4-FFF2-40B4-BE49-F238E27FC236}">
                <a16:creationId xmlns:a16="http://schemas.microsoft.com/office/drawing/2014/main" id="{D69754D0-8318-920D-3D73-A83199870159}"/>
              </a:ext>
            </a:extLst>
          </p:cNvPr>
          <p:cNvSpPr txBox="1"/>
          <p:nvPr/>
        </p:nvSpPr>
        <p:spPr>
          <a:xfrm>
            <a:off x="4650095" y="7430591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E2 – E4: Plant-species richness in communal gardens and home orchards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2" name="Rechthoek 71">
            <a:extLst>
              <a:ext uri="{FF2B5EF4-FFF2-40B4-BE49-F238E27FC236}">
                <a16:creationId xmlns:a16="http://schemas.microsoft.com/office/drawing/2014/main" id="{5E268DCA-A6C4-3F92-1A20-DAFC5DD3AFAA}"/>
              </a:ext>
            </a:extLst>
          </p:cNvPr>
          <p:cNvSpPr/>
          <p:nvPr/>
        </p:nvSpPr>
        <p:spPr>
          <a:xfrm>
            <a:off x="3330458" y="7216858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9D22B6E0-219D-751A-DCD8-AEC4B5E3D1E0}"/>
              </a:ext>
            </a:extLst>
          </p:cNvPr>
          <p:cNvSpPr txBox="1"/>
          <p:nvPr/>
        </p:nvSpPr>
        <p:spPr>
          <a:xfrm>
            <a:off x="3331834" y="7430591"/>
            <a:ext cx="1257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E1: Above Ground Biomass conditions in agroforestry plots (home orchards &amp; communal gardens)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6" name="Tekstvak 75">
            <a:extLst>
              <a:ext uri="{FF2B5EF4-FFF2-40B4-BE49-F238E27FC236}">
                <a16:creationId xmlns:a16="http://schemas.microsoft.com/office/drawing/2014/main" id="{EB526A41-20EB-A403-441C-FD83936B01B0}"/>
              </a:ext>
            </a:extLst>
          </p:cNvPr>
          <p:cNvSpPr txBox="1"/>
          <p:nvPr/>
        </p:nvSpPr>
        <p:spPr>
          <a:xfrm>
            <a:off x="1939914" y="3246100"/>
            <a:ext cx="12573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P10,14, 15,18:  </a:t>
            </a:r>
            <a:r>
              <a:rPr lang="en-US" altLang="nl-BE" sz="700" dirty="0">
                <a:latin typeface="Calibri" panose="020F0502020204030204" pitchFamily="34" charset="0"/>
              </a:rPr>
              <a:t>Organization of minimally 1 training on agroforestry practices or participative workshop enduring awareness of ecosystem benefits or 1 training on the </a:t>
            </a:r>
            <a:r>
              <a:rPr lang="en-US" altLang="nl-BE" sz="700" dirty="0" err="1">
                <a:latin typeface="Calibri" panose="020F0502020204030204" pitchFamily="34" charset="0"/>
              </a:rPr>
              <a:t>valorisation</a:t>
            </a:r>
            <a:r>
              <a:rPr lang="en-US" altLang="nl-BE" sz="700" dirty="0">
                <a:latin typeface="Calibri" panose="020F0502020204030204" pitchFamily="34" charset="0"/>
              </a:rPr>
              <a:t> of NTFPs (incl. apiculture).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7" name="Rechthoek 76">
            <a:extLst>
              <a:ext uri="{FF2B5EF4-FFF2-40B4-BE49-F238E27FC236}">
                <a16:creationId xmlns:a16="http://schemas.microsoft.com/office/drawing/2014/main" id="{82F4DDC8-0BBE-1CB1-0FA4-92FF4C292782}"/>
              </a:ext>
            </a:extLst>
          </p:cNvPr>
          <p:cNvSpPr/>
          <p:nvPr/>
        </p:nvSpPr>
        <p:spPr>
          <a:xfrm>
            <a:off x="1942856" y="1081683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0D49D5AE-FCD7-3529-F4FF-C06F012FF5A6}"/>
              </a:ext>
            </a:extLst>
          </p:cNvPr>
          <p:cNvSpPr txBox="1"/>
          <p:nvPr/>
        </p:nvSpPr>
        <p:spPr>
          <a:xfrm>
            <a:off x="1961256" y="1264321"/>
            <a:ext cx="1228425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E5: Number of observations of woodcutting and agriculture expansions in and around the communal gardens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C5FCA0BC-0B46-0A6E-019B-78FF15B78185}"/>
              </a:ext>
            </a:extLst>
          </p:cNvPr>
          <p:cNvSpPr txBox="1"/>
          <p:nvPr/>
        </p:nvSpPr>
        <p:spPr>
          <a:xfrm>
            <a:off x="6017383" y="2429624"/>
            <a:ext cx="12573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P8: Nurseries operating and delivering 10 000 seedlings per nursery per year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83" name="Rechthoek 82">
            <a:extLst>
              <a:ext uri="{FF2B5EF4-FFF2-40B4-BE49-F238E27FC236}">
                <a16:creationId xmlns:a16="http://schemas.microsoft.com/office/drawing/2014/main" id="{2998199B-9744-8A0F-6551-2231FB397617}"/>
              </a:ext>
            </a:extLst>
          </p:cNvPr>
          <p:cNvSpPr/>
          <p:nvPr/>
        </p:nvSpPr>
        <p:spPr>
          <a:xfrm>
            <a:off x="4675304" y="3268366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E79375E-188D-DBD9-3323-03B774FEB3D8}"/>
              </a:ext>
            </a:extLst>
          </p:cNvPr>
          <p:cNvSpPr txBox="1"/>
          <p:nvPr/>
        </p:nvSpPr>
        <p:spPr>
          <a:xfrm>
            <a:off x="4693498" y="3367318"/>
            <a:ext cx="12573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P17: Annual socio-environmental investments made (or designated) in the project area and payments to the participating smallholders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BE6DE823-8E99-2DAD-500A-E8AF7D8CC320}"/>
              </a:ext>
            </a:extLst>
          </p:cNvPr>
          <p:cNvSpPr txBox="1"/>
          <p:nvPr/>
        </p:nvSpPr>
        <p:spPr>
          <a:xfrm>
            <a:off x="7638786" y="1695599"/>
            <a:ext cx="103749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 monitored by  site supervisor from Fes </a:t>
            </a:r>
            <a:r>
              <a:rPr lang="en-GB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Enying</a:t>
            </a:r>
            <a:endParaRPr lang="en-GB" sz="7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99" name="Rechte verbindingslijn met pijl 98">
            <a:extLst>
              <a:ext uri="{FF2B5EF4-FFF2-40B4-BE49-F238E27FC236}">
                <a16:creationId xmlns:a16="http://schemas.microsoft.com/office/drawing/2014/main" id="{D8820F5F-EBC3-AE7B-93AE-110649E2A47A}"/>
              </a:ext>
            </a:extLst>
          </p:cNvPr>
          <p:cNvCxnSpPr>
            <a:cxnSpLocks/>
          </p:cNvCxnSpPr>
          <p:nvPr/>
        </p:nvCxnSpPr>
        <p:spPr>
          <a:xfrm>
            <a:off x="7855464" y="2384680"/>
            <a:ext cx="73646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kstvak 102">
            <a:extLst>
              <a:ext uri="{FF2B5EF4-FFF2-40B4-BE49-F238E27FC236}">
                <a16:creationId xmlns:a16="http://schemas.microsoft.com/office/drawing/2014/main" id="{2A4E3AFC-AA14-A02A-5EA8-3C632DA69EAF}"/>
              </a:ext>
            </a:extLst>
          </p:cNvPr>
          <p:cNvSpPr txBox="1"/>
          <p:nvPr/>
        </p:nvSpPr>
        <p:spPr>
          <a:xfrm>
            <a:off x="8700435" y="2085800"/>
            <a:ext cx="10898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SITE SUPERVISOR</a:t>
            </a:r>
          </a:p>
          <a:p>
            <a:pPr marL="171450" indent="-171450">
              <a:buFontTx/>
              <a:buChar char="-"/>
            </a:pPr>
            <a:r>
              <a:rPr lang="en-GB" sz="700" dirty="0" err="1">
                <a:latin typeface="Calibri" panose="020F0502020204030204" pitchFamily="34" charset="0"/>
              </a:rPr>
              <a:t>Siméon</a:t>
            </a:r>
            <a:r>
              <a:rPr lang="en-GB" sz="700" dirty="0">
                <a:latin typeface="Calibri" panose="020F0502020204030204" pitchFamily="34" charset="0"/>
              </a:rPr>
              <a:t> </a:t>
            </a:r>
            <a:r>
              <a:rPr lang="en-GB" sz="700" dirty="0" err="1">
                <a:latin typeface="Calibri" panose="020F0502020204030204" pitchFamily="34" charset="0"/>
              </a:rPr>
              <a:t>Akono</a:t>
            </a:r>
            <a:r>
              <a:rPr lang="en-GB" sz="700" dirty="0">
                <a:latin typeface="Calibri" panose="020F0502020204030204" pitchFamily="34" charset="0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GB" sz="700" dirty="0">
                <a:latin typeface="Calibri" panose="020F0502020204030204" pitchFamily="34" charset="0"/>
              </a:rPr>
              <a:t>Odile </a:t>
            </a:r>
            <a:r>
              <a:rPr lang="en-GB" sz="700" dirty="0" err="1">
                <a:latin typeface="Calibri" panose="020F0502020204030204" pitchFamily="34" charset="0"/>
              </a:rPr>
              <a:t>Nebi</a:t>
            </a:r>
            <a:r>
              <a:rPr lang="en-GB" sz="700" dirty="0">
                <a:latin typeface="Calibri" panose="020F0502020204030204" pitchFamily="34" charset="0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GB" sz="700" dirty="0" err="1">
                <a:latin typeface="Calibri" panose="020F0502020204030204" pitchFamily="34" charset="0"/>
              </a:rPr>
              <a:t>Léa</a:t>
            </a:r>
            <a:r>
              <a:rPr lang="en-GB" sz="700" dirty="0">
                <a:latin typeface="Calibri" panose="020F0502020204030204" pitchFamily="34" charset="0"/>
              </a:rPr>
              <a:t> </a:t>
            </a:r>
            <a:r>
              <a:rPr lang="en-GB" sz="700" dirty="0" err="1">
                <a:latin typeface="Calibri" panose="020F0502020204030204" pitchFamily="34" charset="0"/>
              </a:rPr>
              <a:t>Ndongo</a:t>
            </a:r>
            <a:endParaRPr lang="nl-BE" sz="700" dirty="0"/>
          </a:p>
        </p:txBody>
      </p:sp>
      <p:sp>
        <p:nvSpPr>
          <p:cNvPr id="107" name="Tekstvak 106">
            <a:extLst>
              <a:ext uri="{FF2B5EF4-FFF2-40B4-BE49-F238E27FC236}">
                <a16:creationId xmlns:a16="http://schemas.microsoft.com/office/drawing/2014/main" id="{8182BB94-2D11-32A0-5BB9-8529F59B586B}"/>
              </a:ext>
            </a:extLst>
          </p:cNvPr>
          <p:cNvSpPr txBox="1"/>
          <p:nvPr/>
        </p:nvSpPr>
        <p:spPr>
          <a:xfrm>
            <a:off x="10869346" y="1852575"/>
            <a:ext cx="10374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PROJECT COORDINATION GDV</a:t>
            </a:r>
            <a:endParaRPr lang="nl-BE" dirty="0"/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27B2FF1C-A118-66BB-BC25-5E765AA7B676}"/>
              </a:ext>
            </a:extLst>
          </p:cNvPr>
          <p:cNvSpPr txBox="1"/>
          <p:nvPr/>
        </p:nvSpPr>
        <p:spPr>
          <a:xfrm>
            <a:off x="9737928" y="1637356"/>
            <a:ext cx="10374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observations of the site supervisor are uploaded on the GDV dashboard 4X/</a:t>
            </a:r>
            <a:r>
              <a:rPr lang="en-GB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yr</a:t>
            </a:r>
            <a:endParaRPr lang="nl-BE" sz="700" dirty="0"/>
          </a:p>
        </p:txBody>
      </p:sp>
      <p:sp>
        <p:nvSpPr>
          <p:cNvPr id="114" name="Tekstvak 113">
            <a:extLst>
              <a:ext uri="{FF2B5EF4-FFF2-40B4-BE49-F238E27FC236}">
                <a16:creationId xmlns:a16="http://schemas.microsoft.com/office/drawing/2014/main" id="{09533C65-BEFD-2201-5B2D-1C2AD376FD7C}"/>
              </a:ext>
            </a:extLst>
          </p:cNvPr>
          <p:cNvSpPr txBox="1"/>
          <p:nvPr/>
        </p:nvSpPr>
        <p:spPr>
          <a:xfrm>
            <a:off x="9843701" y="2586653"/>
            <a:ext cx="90041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GDV &amp; CL have direct access to the GDV dashboard</a:t>
            </a:r>
            <a:endParaRPr lang="nl-BE" sz="700" dirty="0"/>
          </a:p>
        </p:txBody>
      </p:sp>
      <p:cxnSp>
        <p:nvCxnSpPr>
          <p:cNvPr id="119" name="Rechte verbindingslijn met pijl 118">
            <a:extLst>
              <a:ext uri="{FF2B5EF4-FFF2-40B4-BE49-F238E27FC236}">
                <a16:creationId xmlns:a16="http://schemas.microsoft.com/office/drawing/2014/main" id="{D12FB16E-E060-B62F-D3A5-7F0EED2B0505}"/>
              </a:ext>
            </a:extLst>
          </p:cNvPr>
          <p:cNvCxnSpPr>
            <a:cxnSpLocks/>
          </p:cNvCxnSpPr>
          <p:nvPr/>
        </p:nvCxnSpPr>
        <p:spPr>
          <a:xfrm>
            <a:off x="11374959" y="3149183"/>
            <a:ext cx="0" cy="93554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kstvak 120">
            <a:extLst>
              <a:ext uri="{FF2B5EF4-FFF2-40B4-BE49-F238E27FC236}">
                <a16:creationId xmlns:a16="http://schemas.microsoft.com/office/drawing/2014/main" id="{97BCEEB8-7188-220F-78C8-4556FB63C708}"/>
              </a:ext>
            </a:extLst>
          </p:cNvPr>
          <p:cNvSpPr txBox="1"/>
          <p:nvPr/>
        </p:nvSpPr>
        <p:spPr>
          <a:xfrm>
            <a:off x="11430883" y="5005126"/>
            <a:ext cx="103749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</a:rPr>
              <a:t>PLAN VIVO</a:t>
            </a:r>
            <a:endParaRPr lang="nl-BE" sz="800" dirty="0"/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FB1EDCB3-071A-FDD7-63CE-1A3441BD4C18}"/>
              </a:ext>
            </a:extLst>
          </p:cNvPr>
          <p:cNvSpPr txBox="1"/>
          <p:nvPr/>
        </p:nvSpPr>
        <p:spPr>
          <a:xfrm>
            <a:off x="11387059" y="3483073"/>
            <a:ext cx="7223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Reported to Plan Vivo</a:t>
            </a:r>
          </a:p>
        </p:txBody>
      </p:sp>
      <p:sp>
        <p:nvSpPr>
          <p:cNvPr id="124" name="Tekstvak 123">
            <a:extLst>
              <a:ext uri="{FF2B5EF4-FFF2-40B4-BE49-F238E27FC236}">
                <a16:creationId xmlns:a16="http://schemas.microsoft.com/office/drawing/2014/main" id="{E79E3DAE-B925-9CB4-FB34-3D1B33EB5B29}"/>
              </a:ext>
            </a:extLst>
          </p:cNvPr>
          <p:cNvSpPr txBox="1"/>
          <p:nvPr/>
        </p:nvSpPr>
        <p:spPr>
          <a:xfrm>
            <a:off x="10002719" y="4599193"/>
            <a:ext cx="103749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latin typeface="Calibri" panose="020F0502020204030204" pitchFamily="34" charset="0"/>
                <a:ea typeface="Calibri" panose="020F0502020204030204" pitchFamily="34" charset="0"/>
              </a:rPr>
              <a:t>ANNUAL REPORTS</a:t>
            </a:r>
          </a:p>
        </p:txBody>
      </p:sp>
      <p:sp>
        <p:nvSpPr>
          <p:cNvPr id="126" name="Tekstvak 125">
            <a:extLst>
              <a:ext uri="{FF2B5EF4-FFF2-40B4-BE49-F238E27FC236}">
                <a16:creationId xmlns:a16="http://schemas.microsoft.com/office/drawing/2014/main" id="{7FE45E07-FD4E-6BC1-9E6A-99593D22EF78}"/>
              </a:ext>
            </a:extLst>
          </p:cNvPr>
          <p:cNvSpPr txBox="1"/>
          <p:nvPr/>
        </p:nvSpPr>
        <p:spPr>
          <a:xfrm>
            <a:off x="10002719" y="5323160"/>
            <a:ext cx="103749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VERIFICATION REPORTS</a:t>
            </a:r>
          </a:p>
        </p:txBody>
      </p:sp>
      <p:sp>
        <p:nvSpPr>
          <p:cNvPr id="133" name="Rechthoek 132">
            <a:extLst>
              <a:ext uri="{FF2B5EF4-FFF2-40B4-BE49-F238E27FC236}">
                <a16:creationId xmlns:a16="http://schemas.microsoft.com/office/drawing/2014/main" id="{044EC162-BB7B-0965-3FA0-363E62177347}"/>
              </a:ext>
            </a:extLst>
          </p:cNvPr>
          <p:cNvSpPr/>
          <p:nvPr/>
        </p:nvSpPr>
        <p:spPr>
          <a:xfrm>
            <a:off x="10833211" y="2413875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4" name="Tekstvak 133">
            <a:extLst>
              <a:ext uri="{FF2B5EF4-FFF2-40B4-BE49-F238E27FC236}">
                <a16:creationId xmlns:a16="http://schemas.microsoft.com/office/drawing/2014/main" id="{24958946-1782-FCBF-68C3-68DBDF40883B}"/>
              </a:ext>
            </a:extLst>
          </p:cNvPr>
          <p:cNvSpPr txBox="1"/>
          <p:nvPr/>
        </p:nvSpPr>
        <p:spPr>
          <a:xfrm>
            <a:off x="10878053" y="2553977"/>
            <a:ext cx="10374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PROJECT COORDINATION CL</a:t>
            </a:r>
            <a:endParaRPr lang="nl-BE" dirty="0"/>
          </a:p>
        </p:txBody>
      </p:sp>
      <p:cxnSp>
        <p:nvCxnSpPr>
          <p:cNvPr id="145" name="Rechte verbindingslijn met pijl 144">
            <a:extLst>
              <a:ext uri="{FF2B5EF4-FFF2-40B4-BE49-F238E27FC236}">
                <a16:creationId xmlns:a16="http://schemas.microsoft.com/office/drawing/2014/main" id="{FC398AC3-7962-0798-6391-0B5AB2D365CC}"/>
              </a:ext>
            </a:extLst>
          </p:cNvPr>
          <p:cNvCxnSpPr>
            <a:cxnSpLocks/>
          </p:cNvCxnSpPr>
          <p:nvPr/>
        </p:nvCxnSpPr>
        <p:spPr>
          <a:xfrm flipV="1">
            <a:off x="7610953" y="5460018"/>
            <a:ext cx="1868173" cy="2530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Rechte verbindingslijn met pijl 157">
            <a:extLst>
              <a:ext uri="{FF2B5EF4-FFF2-40B4-BE49-F238E27FC236}">
                <a16:creationId xmlns:a16="http://schemas.microsoft.com/office/drawing/2014/main" id="{10626D83-A0F4-D0D3-A32F-4B8D0E02D80A}"/>
              </a:ext>
            </a:extLst>
          </p:cNvPr>
          <p:cNvCxnSpPr>
            <a:cxnSpLocks/>
          </p:cNvCxnSpPr>
          <p:nvPr/>
        </p:nvCxnSpPr>
        <p:spPr>
          <a:xfrm>
            <a:off x="7610953" y="4694563"/>
            <a:ext cx="1897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3CFDB6C9-2B2D-9E4C-4D4B-85AAFF0678B3}"/>
              </a:ext>
            </a:extLst>
          </p:cNvPr>
          <p:cNvSpPr txBox="1"/>
          <p:nvPr/>
        </p:nvSpPr>
        <p:spPr>
          <a:xfrm>
            <a:off x="4184887" y="235406"/>
            <a:ext cx="4431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FLOWCHART</a:t>
            </a:r>
          </a:p>
          <a:p>
            <a:pPr algn="ctr"/>
            <a:r>
              <a:rPr lang="en-GB" sz="9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project monitoring </a:t>
            </a:r>
            <a:endParaRPr lang="nl-BE" sz="900" b="1" dirty="0">
              <a:solidFill>
                <a:schemeClr val="tx2"/>
              </a:solidFill>
            </a:endParaRPr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EB0E643D-8DEE-1DE2-D330-A40C2C8E4FF3}"/>
              </a:ext>
            </a:extLst>
          </p:cNvPr>
          <p:cNvCxnSpPr>
            <a:cxnSpLocks/>
          </p:cNvCxnSpPr>
          <p:nvPr/>
        </p:nvCxnSpPr>
        <p:spPr>
          <a:xfrm>
            <a:off x="7626272" y="4692759"/>
            <a:ext cx="1852854" cy="686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3A71C896-7404-7415-D061-607D0287B923}"/>
              </a:ext>
            </a:extLst>
          </p:cNvPr>
          <p:cNvCxnSpPr>
            <a:cxnSpLocks/>
          </p:cNvCxnSpPr>
          <p:nvPr/>
        </p:nvCxnSpPr>
        <p:spPr>
          <a:xfrm>
            <a:off x="9925678" y="2384680"/>
            <a:ext cx="73646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Afbeelding 18" descr="Afbeelding met tekst, schermopname, Graphics, Lettertype&#10;&#10;Automatisch gegenereerde beschrijving">
            <a:extLst>
              <a:ext uri="{FF2B5EF4-FFF2-40B4-BE49-F238E27FC236}">
                <a16:creationId xmlns:a16="http://schemas.microsoft.com/office/drawing/2014/main" id="{3FF778DC-80A2-FC1E-FFA9-072F71F3D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9453" y="8895900"/>
            <a:ext cx="569409" cy="593276"/>
          </a:xfrm>
          <a:prstGeom prst="rect">
            <a:avLst/>
          </a:prstGeom>
        </p:spPr>
      </p:pic>
      <p:pic>
        <p:nvPicPr>
          <p:cNvPr id="1026" name="Picture 2" descr="Graine de vie">
            <a:extLst>
              <a:ext uri="{FF2B5EF4-FFF2-40B4-BE49-F238E27FC236}">
                <a16:creationId xmlns:a16="http://schemas.microsoft.com/office/drawing/2014/main" id="{28A4630B-2A4C-C3C3-3270-2040EBB2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0211" y="8946992"/>
            <a:ext cx="909418" cy="45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392FD87B-AE2B-966A-7557-0255EB3FEE51}"/>
              </a:ext>
            </a:extLst>
          </p:cNvPr>
          <p:cNvSpPr/>
          <p:nvPr/>
        </p:nvSpPr>
        <p:spPr>
          <a:xfrm>
            <a:off x="3309080" y="1081683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B7B24AB-F1BF-05DC-907F-CFD8CEF4C158}"/>
              </a:ext>
            </a:extLst>
          </p:cNvPr>
          <p:cNvSpPr txBox="1"/>
          <p:nvPr/>
        </p:nvSpPr>
        <p:spPr>
          <a:xfrm>
            <a:off x="3321721" y="1264321"/>
            <a:ext cx="12464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E6: Number of observations of </a:t>
            </a:r>
            <a:r>
              <a:rPr lang="nl-BE" sz="700" dirty="0">
                <a:latin typeface="Calibri" panose="020F0502020204030204" pitchFamily="34" charset="0"/>
              </a:rPr>
              <a:t>fire incidents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343D4A9-AE30-8FB6-BA0D-4FA69A82DBA3}"/>
              </a:ext>
            </a:extLst>
          </p:cNvPr>
          <p:cNvSpPr/>
          <p:nvPr/>
        </p:nvSpPr>
        <p:spPr>
          <a:xfrm>
            <a:off x="4675304" y="1081683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C0E3AFE-E042-E34F-7E1E-42B3C65A4FC0}"/>
              </a:ext>
            </a:extLst>
          </p:cNvPr>
          <p:cNvSpPr txBox="1"/>
          <p:nvPr/>
        </p:nvSpPr>
        <p:spPr>
          <a:xfrm>
            <a:off x="4679361" y="1264321"/>
            <a:ext cx="1259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E7: Number of observations of damage by livestock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A3A2AA5A-FA9C-0C9A-BC3A-531861DEF2BF}"/>
              </a:ext>
            </a:extLst>
          </p:cNvPr>
          <p:cNvSpPr/>
          <p:nvPr/>
        </p:nvSpPr>
        <p:spPr>
          <a:xfrm>
            <a:off x="6044897" y="4260600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48EE0C5-E7DE-61BD-413C-26502780C9F3}"/>
              </a:ext>
            </a:extLst>
          </p:cNvPr>
          <p:cNvSpPr txBox="1"/>
          <p:nvPr/>
        </p:nvSpPr>
        <p:spPr>
          <a:xfrm>
            <a:off x="6040886" y="4397227"/>
            <a:ext cx="12573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P2: number of trees planted in the plots and numbers of seeds sprouting after 6 months.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6CFB485E-018C-6E0B-E372-B81F09D1B9F3}"/>
              </a:ext>
            </a:extLst>
          </p:cNvPr>
          <p:cNvSpPr/>
          <p:nvPr/>
        </p:nvSpPr>
        <p:spPr>
          <a:xfrm>
            <a:off x="3317207" y="5559315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71AFFF2-FE5C-75DD-84E8-2824397FB86C}"/>
              </a:ext>
            </a:extLst>
          </p:cNvPr>
          <p:cNvSpPr txBox="1"/>
          <p:nvPr/>
        </p:nvSpPr>
        <p:spPr>
          <a:xfrm>
            <a:off x="3315793" y="5695942"/>
            <a:ext cx="125730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P5: survival rate and diameter growth in communal garden plots following the milestone-based scheme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1056FF02-7C4C-70A9-D632-F3A68EBD5BA0}"/>
              </a:ext>
            </a:extLst>
          </p:cNvPr>
          <p:cNvSpPr/>
          <p:nvPr/>
        </p:nvSpPr>
        <p:spPr>
          <a:xfrm>
            <a:off x="4675304" y="2321933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1EF8BB0-4186-8E20-57CD-FFEAA1DF6432}"/>
              </a:ext>
            </a:extLst>
          </p:cNvPr>
          <p:cNvSpPr txBox="1"/>
          <p:nvPr/>
        </p:nvSpPr>
        <p:spPr>
          <a:xfrm>
            <a:off x="4659186" y="2458560"/>
            <a:ext cx="12573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P6: Fodder crops systems installed per year per </a:t>
            </a:r>
            <a:r>
              <a:rPr lang="en-US" sz="700" dirty="0" err="1">
                <a:latin typeface="Calibri" panose="020F0502020204030204" pitchFamily="34" charset="0"/>
              </a:rPr>
              <a:t>Mbororo</a:t>
            </a:r>
            <a:r>
              <a:rPr lang="en-US" sz="700" dirty="0">
                <a:latin typeface="Calibri" panose="020F0502020204030204" pitchFamily="34" charset="0"/>
              </a:rPr>
              <a:t> community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B93D5415-DEAE-D469-6FA3-27AACFFE665B}"/>
              </a:ext>
            </a:extLst>
          </p:cNvPr>
          <p:cNvSpPr/>
          <p:nvPr/>
        </p:nvSpPr>
        <p:spPr>
          <a:xfrm>
            <a:off x="4681645" y="5556384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04C9A8B-89BD-F880-3856-EB691A27BA40}"/>
              </a:ext>
            </a:extLst>
          </p:cNvPr>
          <p:cNvSpPr txBox="1"/>
          <p:nvPr/>
        </p:nvSpPr>
        <p:spPr>
          <a:xfrm>
            <a:off x="4680460" y="5693011"/>
            <a:ext cx="12573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P11: survival rate and diameter growth in agroforestry plots following the milestone-based scheme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113CBFEB-FFEA-3429-F2AB-F1423FE24DE3}"/>
              </a:ext>
            </a:extLst>
          </p:cNvPr>
          <p:cNvSpPr/>
          <p:nvPr/>
        </p:nvSpPr>
        <p:spPr>
          <a:xfrm>
            <a:off x="3309080" y="3267732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40D98E4-F685-F8B4-3595-9848EC19B6D8}"/>
              </a:ext>
            </a:extLst>
          </p:cNvPr>
          <p:cNvSpPr txBox="1"/>
          <p:nvPr/>
        </p:nvSpPr>
        <p:spPr>
          <a:xfrm>
            <a:off x="3312012" y="3408091"/>
            <a:ext cx="12573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P12: Implementation of plant protection strategies by smallholder farmers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C811459D-8157-9AD2-2443-315E867E6BE3}"/>
              </a:ext>
            </a:extLst>
          </p:cNvPr>
          <p:cNvSpPr/>
          <p:nvPr/>
        </p:nvSpPr>
        <p:spPr>
          <a:xfrm>
            <a:off x="6046082" y="3267732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060874C-989C-5D49-ECE6-18EDBE0DCAFA}"/>
              </a:ext>
            </a:extLst>
          </p:cNvPr>
          <p:cNvSpPr txBox="1"/>
          <p:nvPr/>
        </p:nvSpPr>
        <p:spPr>
          <a:xfrm>
            <a:off x="6069111" y="3396381"/>
            <a:ext cx="12573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P17.1: Plan Vivo committees consist of 30% women</a:t>
            </a:r>
          </a:p>
          <a:p>
            <a:pPr algn="ctr"/>
            <a:r>
              <a:rPr lang="en-US" sz="700" dirty="0">
                <a:latin typeface="Calibri" panose="020F0502020204030204" pitchFamily="34" charset="0"/>
              </a:rPr>
              <a:t>P17.2 Plan Vivo committees consist of representatives of all ethnic groups including </a:t>
            </a:r>
            <a:r>
              <a:rPr lang="en-US" sz="700" dirty="0" err="1">
                <a:latin typeface="Calibri" panose="020F0502020204030204" pitchFamily="34" charset="0"/>
              </a:rPr>
              <a:t>Mbororo</a:t>
            </a:r>
            <a:r>
              <a:rPr lang="en-US" sz="700" dirty="0">
                <a:latin typeface="Calibri" panose="020F0502020204030204" pitchFamily="34" charset="0"/>
              </a:rPr>
              <a:t> if relevant. </a:t>
            </a:r>
          </a:p>
        </p:txBody>
      </p:sp>
      <p:sp>
        <p:nvSpPr>
          <p:cNvPr id="38" name="Rechthoek 37">
            <a:extLst>
              <a:ext uri="{FF2B5EF4-FFF2-40B4-BE49-F238E27FC236}">
                <a16:creationId xmlns:a16="http://schemas.microsoft.com/office/drawing/2014/main" id="{37722B6F-A1A4-07C6-8E38-716D4F0A5E78}"/>
              </a:ext>
            </a:extLst>
          </p:cNvPr>
          <p:cNvSpPr/>
          <p:nvPr/>
        </p:nvSpPr>
        <p:spPr>
          <a:xfrm>
            <a:off x="576632" y="4214799"/>
            <a:ext cx="1257300" cy="876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3EDD80DF-BA00-9DD2-23E9-7E948DD64292}"/>
              </a:ext>
            </a:extLst>
          </p:cNvPr>
          <p:cNvSpPr txBox="1"/>
          <p:nvPr/>
        </p:nvSpPr>
        <p:spPr>
          <a:xfrm>
            <a:off x="575447" y="4351426"/>
            <a:ext cx="125730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</a:rPr>
              <a:t>P18: At least 3 Plan Vivo meetings are organized and at least 1 community meeting are organized per year.</a:t>
            </a:r>
            <a:r>
              <a:rPr lang="nl-BE" sz="7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1" name="Rechthoek 40">
            <a:extLst>
              <a:ext uri="{FF2B5EF4-FFF2-40B4-BE49-F238E27FC236}">
                <a16:creationId xmlns:a16="http://schemas.microsoft.com/office/drawing/2014/main" id="{E71295CC-DD27-5B20-32C4-0CC71D737685}"/>
              </a:ext>
            </a:extLst>
          </p:cNvPr>
          <p:cNvSpPr/>
          <p:nvPr/>
        </p:nvSpPr>
        <p:spPr>
          <a:xfrm>
            <a:off x="1986272" y="7220783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5532DC44-8860-D00C-1242-0D42E7180ED4}"/>
              </a:ext>
            </a:extLst>
          </p:cNvPr>
          <p:cNvSpPr txBox="1"/>
          <p:nvPr/>
        </p:nvSpPr>
        <p:spPr>
          <a:xfrm>
            <a:off x="2029872" y="7276373"/>
            <a:ext cx="1238249" cy="663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L5: </a:t>
            </a:r>
            <a:r>
              <a:rPr lang="en-US" sz="700" dirty="0">
                <a:latin typeface="Calibri" panose="020F0502020204030204" pitchFamily="34" charset="0"/>
              </a:rPr>
              <a:t>Income of smallholder farmers due to direct income and indirect income of planting agroforestry trees. </a:t>
            </a:r>
            <a:endParaRPr lang="nl-BE" sz="700" dirty="0">
              <a:latin typeface="Calibri" panose="020F050202020403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0178524-BA51-CA04-48FB-87E92C8554DD}"/>
              </a:ext>
            </a:extLst>
          </p:cNvPr>
          <p:cNvSpPr/>
          <p:nvPr/>
        </p:nvSpPr>
        <p:spPr>
          <a:xfrm>
            <a:off x="4684768" y="8167667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9C9BD0B-7265-6B66-5CAD-5E98135F0D7C}"/>
              </a:ext>
            </a:extLst>
          </p:cNvPr>
          <p:cNvSpPr txBox="1"/>
          <p:nvPr/>
        </p:nvSpPr>
        <p:spPr>
          <a:xfrm>
            <a:off x="4702630" y="8388988"/>
            <a:ext cx="1228725" cy="548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L6: </a:t>
            </a:r>
            <a:r>
              <a:rPr lang="nl-BE" sz="700" dirty="0">
                <a:latin typeface="Calibri" panose="020F0502020204030204" pitchFamily="34" charset="0"/>
              </a:rPr>
              <a:t>Volume of NTFPs produced by communal gardens, harvested by the community. </a:t>
            </a:r>
          </a:p>
        </p:txBody>
      </p:sp>
      <p:sp>
        <p:nvSpPr>
          <p:cNvPr id="45" name="Rechthoek 44">
            <a:extLst>
              <a:ext uri="{FF2B5EF4-FFF2-40B4-BE49-F238E27FC236}">
                <a16:creationId xmlns:a16="http://schemas.microsoft.com/office/drawing/2014/main" id="{6EA5A5C4-3A42-2829-BA2D-B70B765B2CE3}"/>
              </a:ext>
            </a:extLst>
          </p:cNvPr>
          <p:cNvSpPr/>
          <p:nvPr/>
        </p:nvSpPr>
        <p:spPr>
          <a:xfrm>
            <a:off x="6041115" y="7201076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66FEA80-9B4F-5C5F-296B-677CDD31E6F2}"/>
              </a:ext>
            </a:extLst>
          </p:cNvPr>
          <p:cNvSpPr txBox="1"/>
          <p:nvPr/>
        </p:nvSpPr>
        <p:spPr>
          <a:xfrm>
            <a:off x="6058977" y="7422397"/>
            <a:ext cx="1228725" cy="3177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L7: </a:t>
            </a:r>
            <a:r>
              <a:rPr lang="nl-BE" sz="700" dirty="0">
                <a:latin typeface="Calibri" panose="020F0502020204030204" pitchFamily="34" charset="0"/>
              </a:rPr>
              <a:t>Volume of fodder crops allocated to Mbororo </a:t>
            </a:r>
          </a:p>
        </p:txBody>
      </p:sp>
    </p:spTree>
    <p:extLst>
      <p:ext uri="{BB962C8B-B14F-4D97-AF65-F5344CB8AC3E}">
        <p14:creationId xmlns:p14="http://schemas.microsoft.com/office/powerpoint/2010/main" val="15924339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316</TotalTime>
  <Words>586</Words>
  <Application>Microsoft Macintosh PowerPoint</Application>
  <PresentationFormat>A3 (297 x 420 mm)</PresentationFormat>
  <Paragraphs>52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Miro Jacob</dc:creator>
  <cp:lastModifiedBy>Jade Timperman</cp:lastModifiedBy>
  <cp:revision>11</cp:revision>
  <cp:lastPrinted>2023-09-15T07:56:17Z</cp:lastPrinted>
  <dcterms:created xsi:type="dcterms:W3CDTF">2023-09-13T07:22:21Z</dcterms:created>
  <dcterms:modified xsi:type="dcterms:W3CDTF">2024-05-08T16:19:06Z</dcterms:modified>
</cp:coreProperties>
</file>